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61" r:id="rId5"/>
    <p:sldId id="262" r:id="rId6"/>
    <p:sldId id="265" r:id="rId7"/>
    <p:sldId id="269" r:id="rId8"/>
    <p:sldId id="268" r:id="rId9"/>
    <p:sldId id="264" r:id="rId10"/>
    <p:sldId id="266" r:id="rId11"/>
    <p:sldId id="267" r:id="rId12"/>
    <p:sldId id="270"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94660"/>
  </p:normalViewPr>
  <p:slideViewPr>
    <p:cSldViewPr snapToGrid="0">
      <p:cViewPr>
        <p:scale>
          <a:sx n="66" d="100"/>
          <a:sy n="66" d="100"/>
        </p:scale>
        <p:origin x="1166" y="34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3/4/2025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3/4/2025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3/4/2025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3/4/2025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3/4/2025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3/4/2025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3/4/2025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3/4/2025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3/4/2025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3/4/2025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3/4/2025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3/4/2025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3/4/2025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3/4/2025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3/4/2025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3/4/2025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5.xml"/><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6999" y="2189955"/>
            <a:ext cx="6858000" cy="905405"/>
          </a:xfrm>
        </p:spPr>
        <p:txBody>
          <a:bodyPr>
            <a:normAutofit fontScale="90000"/>
          </a:bodyPr>
          <a:lstStyle/>
          <a:p>
            <a:pPr algn="ctr"/>
            <a:r>
              <a:rPr lang="en-US" dirty="0"/>
              <a:t>WEEK 5 FINAL ASSIGNMENT</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2990584"/>
            <a:ext cx="6857999" cy="1564483"/>
          </a:xfrm>
        </p:spPr>
        <p:txBody>
          <a:bodyPr>
            <a:normAutofit fontScale="85000" lnSpcReduction="20000"/>
          </a:bodyPr>
          <a:lstStyle/>
          <a:p>
            <a:pPr algn="ctr"/>
            <a:r>
              <a:rPr lang="en-US" dirty="0"/>
              <a:t>CST 499 Capstone for Computer Software Technology </a:t>
            </a:r>
          </a:p>
          <a:p>
            <a:pPr algn="ctr"/>
            <a:r>
              <a:rPr lang="en-US" dirty="0"/>
              <a:t>STUDENT: JACOB HALPERIN</a:t>
            </a:r>
          </a:p>
          <a:p>
            <a:pPr algn="ctr"/>
            <a:r>
              <a:rPr lang="en-US" dirty="0"/>
              <a:t>INSTRUCTOR: PROF. Joseph </a:t>
            </a:r>
            <a:r>
              <a:rPr lang="en-US" dirty="0" err="1"/>
              <a:t>Rangitsch</a:t>
            </a:r>
            <a:endParaRPr lang="en-US" dirty="0"/>
          </a:p>
          <a:p>
            <a:pPr algn="ctr"/>
            <a:r>
              <a:rPr lang="en-US" dirty="0"/>
              <a:t>MARCH 3</a:t>
            </a:r>
            <a:r>
              <a:rPr lang="en-US" baseline="30000" dirty="0"/>
              <a:t>RD</a:t>
            </a:r>
            <a:r>
              <a:rPr lang="en-US" dirty="0"/>
              <a:t>, 2025</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8306198" y="266093"/>
            <a:ext cx="3084891" cy="1478570"/>
          </a:xfrm>
        </p:spPr>
        <p:txBody>
          <a:bodyPr>
            <a:normAutofit fontScale="90000"/>
          </a:bodyPr>
          <a:lstStyle/>
          <a:p>
            <a:pPr algn="ctr"/>
            <a:r>
              <a:rPr lang="en-US" sz="3200" dirty="0"/>
              <a:t>Software requirements specifications (SRS) Document</a:t>
            </a:r>
          </a:p>
        </p:txBody>
      </p:sp>
      <p:sp>
        <p:nvSpPr>
          <p:cNvPr id="5" name="TextBox 4">
            <a:extLst>
              <a:ext uri="{FF2B5EF4-FFF2-40B4-BE49-F238E27FC236}">
                <a16:creationId xmlns:a16="http://schemas.microsoft.com/office/drawing/2014/main" id="{52409006-097B-34DA-53FA-96D0CFC8B5DE}"/>
              </a:ext>
            </a:extLst>
          </p:cNvPr>
          <p:cNvSpPr txBox="1"/>
          <p:nvPr/>
        </p:nvSpPr>
        <p:spPr>
          <a:xfrm>
            <a:off x="7849105" y="1897147"/>
            <a:ext cx="3985707" cy="1600438"/>
          </a:xfrm>
          <a:prstGeom prst="rect">
            <a:avLst/>
          </a:prstGeom>
          <a:noFill/>
        </p:spPr>
        <p:txBody>
          <a:bodyPr wrap="square" rtlCol="0">
            <a:spAutoFit/>
          </a:bodyPr>
          <a:lstStyle/>
          <a:p>
            <a:pPr marL="285750" indent="-285750">
              <a:buFont typeface="Arial" panose="020B0604020202020204" pitchFamily="34" charset="0"/>
              <a:buChar char="•"/>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Definition and purpose of SRS: The Software Requirements Specification document is the formal description of the system's desired capabilities and behavior, required to align stakeholder expectations and direct the development process.</a:t>
            </a:r>
            <a:endParaRPr lang="en-US" sz="1400" dirty="0"/>
          </a:p>
        </p:txBody>
      </p:sp>
      <p:sp>
        <p:nvSpPr>
          <p:cNvPr id="7" name="TextBox 6">
            <a:extLst>
              <a:ext uri="{FF2B5EF4-FFF2-40B4-BE49-F238E27FC236}">
                <a16:creationId xmlns:a16="http://schemas.microsoft.com/office/drawing/2014/main" id="{0A99DEF5-FE0C-9A99-3352-73B420797132}"/>
              </a:ext>
            </a:extLst>
          </p:cNvPr>
          <p:cNvSpPr txBox="1"/>
          <p:nvPr/>
        </p:nvSpPr>
        <p:spPr>
          <a:xfrm>
            <a:off x="7848219" y="3545159"/>
            <a:ext cx="3877054" cy="1384995"/>
          </a:xfrm>
          <a:prstGeom prst="rect">
            <a:avLst/>
          </a:prstGeom>
          <a:noFill/>
        </p:spPr>
        <p:txBody>
          <a:bodyPr wrap="square" rtlCol="0">
            <a:spAutoFit/>
          </a:bodyPr>
          <a:lstStyle/>
          <a:p>
            <a:pPr marL="285750" indent="-285750">
              <a:buFont typeface="Arial" panose="020B0604020202020204" pitchFamily="34" charset="0"/>
              <a:buChar char="•"/>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Major components of an SRS: An SRS would ideally include sections on functional requirements, non-functional requirements, use cases, and constraints, providing a total picture of what the software needs to perform.</a:t>
            </a:r>
            <a:endParaRPr lang="en-US" sz="1400" dirty="0"/>
          </a:p>
        </p:txBody>
      </p:sp>
      <p:sp>
        <p:nvSpPr>
          <p:cNvPr id="8" name="TextBox 7">
            <a:extLst>
              <a:ext uri="{FF2B5EF4-FFF2-40B4-BE49-F238E27FC236}">
                <a16:creationId xmlns:a16="http://schemas.microsoft.com/office/drawing/2014/main" id="{4DECAA40-5FD7-A92D-A477-C8BF4FF8CD72}"/>
              </a:ext>
            </a:extLst>
          </p:cNvPr>
          <p:cNvSpPr txBox="1"/>
          <p:nvPr/>
        </p:nvSpPr>
        <p:spPr>
          <a:xfrm>
            <a:off x="7848219" y="4965618"/>
            <a:ext cx="3918525" cy="1695721"/>
          </a:xfrm>
          <a:prstGeom prst="rect">
            <a:avLst/>
          </a:prstGeom>
          <a:noFill/>
        </p:spPr>
        <p:txBody>
          <a:bodyPr wrap="square" rtlCol="0">
            <a:spAutoFit/>
          </a:bodyPr>
          <a:lstStyle/>
          <a:p>
            <a:pPr marL="285750" indent="-285750">
              <a:lnSpc>
                <a:spcPct val="107000"/>
              </a:lnSpc>
              <a:spcAft>
                <a:spcPts val="800"/>
              </a:spcAft>
              <a:buFont typeface="Arial" panose="020B0604020202020204" pitchFamily="34" charset="0"/>
              <a:buChar char="•"/>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Best practices to write SRS: To be clear and for complete understanding, adhere to methodologies such as using simple language, giving examples, and being consistent; validate requirements through reviews by stakeholders in order to make the document more accurate.</a:t>
            </a:r>
          </a:p>
        </p:txBody>
      </p:sp>
      <p:pic>
        <p:nvPicPr>
          <p:cNvPr id="16" name="Picture 15">
            <a:extLst>
              <a:ext uri="{FF2B5EF4-FFF2-40B4-BE49-F238E27FC236}">
                <a16:creationId xmlns:a16="http://schemas.microsoft.com/office/drawing/2014/main" id="{D3E26441-E5C2-969B-9ABE-7865C3A033C4}"/>
              </a:ext>
            </a:extLst>
          </p:cNvPr>
          <p:cNvPicPr>
            <a:picLocks noChangeAspect="1"/>
          </p:cNvPicPr>
          <p:nvPr/>
        </p:nvPicPr>
        <p:blipFill>
          <a:blip r:embed="rId5"/>
          <a:stretch>
            <a:fillRect/>
          </a:stretch>
        </p:blipFill>
        <p:spPr>
          <a:xfrm rot="21230115">
            <a:off x="1019771" y="571279"/>
            <a:ext cx="3825572" cy="50067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4" name="Picture 13">
            <a:extLst>
              <a:ext uri="{FF2B5EF4-FFF2-40B4-BE49-F238E27FC236}">
                <a16:creationId xmlns:a16="http://schemas.microsoft.com/office/drawing/2014/main" id="{C87F043E-8AB6-0C32-8D57-FCE5D944EC86}"/>
              </a:ext>
            </a:extLst>
          </p:cNvPr>
          <p:cNvPicPr>
            <a:picLocks noChangeAspect="1"/>
          </p:cNvPicPr>
          <p:nvPr/>
        </p:nvPicPr>
        <p:blipFill>
          <a:blip r:embed="rId6"/>
          <a:stretch>
            <a:fillRect/>
          </a:stretch>
        </p:blipFill>
        <p:spPr>
          <a:xfrm rot="637928">
            <a:off x="1643182" y="789892"/>
            <a:ext cx="3848433" cy="500677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Picture 11">
            <a:extLst>
              <a:ext uri="{FF2B5EF4-FFF2-40B4-BE49-F238E27FC236}">
                <a16:creationId xmlns:a16="http://schemas.microsoft.com/office/drawing/2014/main" id="{AF06E222-9707-222D-DE9B-B348091A0B54}"/>
              </a:ext>
            </a:extLst>
          </p:cNvPr>
          <p:cNvPicPr>
            <a:picLocks noChangeAspect="1"/>
          </p:cNvPicPr>
          <p:nvPr/>
        </p:nvPicPr>
        <p:blipFill>
          <a:blip r:embed="rId7"/>
          <a:stretch>
            <a:fillRect/>
          </a:stretch>
        </p:blipFill>
        <p:spPr>
          <a:xfrm rot="1470658">
            <a:off x="2285872" y="901166"/>
            <a:ext cx="3848433" cy="501439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89683E-ECD6-1198-CB63-E3FBFA66C8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978EF3-FCEE-F77F-05CD-3555807D490A}"/>
              </a:ext>
            </a:extLst>
          </p:cNvPr>
          <p:cNvSpPr>
            <a:spLocks noGrp="1"/>
          </p:cNvSpPr>
          <p:nvPr>
            <p:ph type="title"/>
          </p:nvPr>
        </p:nvSpPr>
        <p:spPr>
          <a:xfrm>
            <a:off x="1143000" y="214579"/>
            <a:ext cx="9906000" cy="1477961"/>
          </a:xfrm>
        </p:spPr>
        <p:txBody>
          <a:bodyPr/>
          <a:lstStyle/>
          <a:p>
            <a:pPr algn="ctr"/>
            <a:r>
              <a:rPr lang="en-US" dirty="0" err="1"/>
              <a:t>Uml</a:t>
            </a:r>
            <a:r>
              <a:rPr lang="en-US" dirty="0"/>
              <a:t> design models</a:t>
            </a:r>
          </a:p>
        </p:txBody>
      </p:sp>
      <p:sp>
        <p:nvSpPr>
          <p:cNvPr id="3" name="Text Placeholder 2">
            <a:extLst>
              <a:ext uri="{FF2B5EF4-FFF2-40B4-BE49-F238E27FC236}">
                <a16:creationId xmlns:a16="http://schemas.microsoft.com/office/drawing/2014/main" id="{C19176C8-9C80-7848-B4C8-1915CEDB10C6}"/>
              </a:ext>
            </a:extLst>
          </p:cNvPr>
          <p:cNvSpPr>
            <a:spLocks noGrp="1"/>
          </p:cNvSpPr>
          <p:nvPr>
            <p:ph type="body" idx="1"/>
          </p:nvPr>
        </p:nvSpPr>
        <p:spPr>
          <a:xfrm>
            <a:off x="68984" y="1372509"/>
            <a:ext cx="4649783" cy="823912"/>
          </a:xfrm>
        </p:spPr>
        <p:txBody>
          <a:bodyPr anchor="ctr"/>
          <a:lstStyle/>
          <a:p>
            <a:pPr algn="ctr"/>
            <a:r>
              <a:rPr lang="en-US" dirty="0"/>
              <a:t>Student registration</a:t>
            </a:r>
          </a:p>
        </p:txBody>
      </p:sp>
      <p:sp>
        <p:nvSpPr>
          <p:cNvPr id="5" name="Text Placeholder 4">
            <a:extLst>
              <a:ext uri="{FF2B5EF4-FFF2-40B4-BE49-F238E27FC236}">
                <a16:creationId xmlns:a16="http://schemas.microsoft.com/office/drawing/2014/main" id="{067F87FA-320D-DFD8-5A67-D0EDFFFE98AC}"/>
              </a:ext>
            </a:extLst>
          </p:cNvPr>
          <p:cNvSpPr>
            <a:spLocks noGrp="1"/>
          </p:cNvSpPr>
          <p:nvPr>
            <p:ph type="body" sz="quarter" idx="3"/>
          </p:nvPr>
        </p:nvSpPr>
        <p:spPr>
          <a:xfrm>
            <a:off x="3768034" y="1370770"/>
            <a:ext cx="4646602" cy="823912"/>
          </a:xfrm>
        </p:spPr>
        <p:txBody>
          <a:bodyPr anchor="ctr"/>
          <a:lstStyle/>
          <a:p>
            <a:pPr algn="ctr"/>
            <a:r>
              <a:rPr lang="en-US" dirty="0"/>
              <a:t>Course enrollment</a:t>
            </a:r>
          </a:p>
        </p:txBody>
      </p:sp>
      <p:pic>
        <p:nvPicPr>
          <p:cNvPr id="13" name="Content Placeholder 12">
            <a:extLst>
              <a:ext uri="{FF2B5EF4-FFF2-40B4-BE49-F238E27FC236}">
                <a16:creationId xmlns:a16="http://schemas.microsoft.com/office/drawing/2014/main" id="{90C4672D-AF29-8DA6-42D4-46BBFAF94859}"/>
              </a:ext>
            </a:extLst>
          </p:cNvPr>
          <p:cNvPicPr>
            <a:picLocks noGrp="1" noChangeAspect="1"/>
          </p:cNvPicPr>
          <p:nvPr>
            <p:ph sz="half" idx="2"/>
          </p:nvPr>
        </p:nvPicPr>
        <p:blipFill>
          <a:blip r:embed="rId2"/>
          <a:stretch>
            <a:fillRect/>
          </a:stretch>
        </p:blipFill>
        <p:spPr>
          <a:xfrm>
            <a:off x="784083" y="2194683"/>
            <a:ext cx="3219586" cy="3613419"/>
          </a:xfrm>
        </p:spPr>
      </p:pic>
      <p:pic>
        <p:nvPicPr>
          <p:cNvPr id="15" name="Content Placeholder 14">
            <a:extLst>
              <a:ext uri="{FF2B5EF4-FFF2-40B4-BE49-F238E27FC236}">
                <a16:creationId xmlns:a16="http://schemas.microsoft.com/office/drawing/2014/main" id="{EC7DE828-DE4F-C7C5-B250-114BA10E8448}"/>
              </a:ext>
            </a:extLst>
          </p:cNvPr>
          <p:cNvPicPr>
            <a:picLocks noGrp="1" noChangeAspect="1"/>
          </p:cNvPicPr>
          <p:nvPr>
            <p:ph sz="quarter" idx="4"/>
          </p:nvPr>
        </p:nvPicPr>
        <p:blipFill>
          <a:blip r:embed="rId3"/>
          <a:stretch>
            <a:fillRect/>
          </a:stretch>
        </p:blipFill>
        <p:spPr>
          <a:xfrm>
            <a:off x="4473475" y="2193813"/>
            <a:ext cx="3235721" cy="3613419"/>
          </a:xfrm>
        </p:spPr>
      </p:pic>
      <p:sp>
        <p:nvSpPr>
          <p:cNvPr id="16" name="Text Placeholder 4">
            <a:extLst>
              <a:ext uri="{FF2B5EF4-FFF2-40B4-BE49-F238E27FC236}">
                <a16:creationId xmlns:a16="http://schemas.microsoft.com/office/drawing/2014/main" id="{ED5D978A-F3A5-261E-A957-DCFAA4F8E59F}"/>
              </a:ext>
            </a:extLst>
          </p:cNvPr>
          <p:cNvSpPr txBox="1">
            <a:spLocks/>
          </p:cNvSpPr>
          <p:nvPr/>
        </p:nvSpPr>
        <p:spPr>
          <a:xfrm>
            <a:off x="7229369" y="1370770"/>
            <a:ext cx="4646602" cy="823912"/>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SzPct val="125000"/>
              <a:buFont typeface="Arial" panose="020B0604020202020204"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9pPr>
          </a:lstStyle>
          <a:p>
            <a:pPr algn="ctr"/>
            <a:r>
              <a:rPr lang="en-US" dirty="0"/>
              <a:t>Dropping a course</a:t>
            </a:r>
          </a:p>
        </p:txBody>
      </p:sp>
      <p:pic>
        <p:nvPicPr>
          <p:cNvPr id="17" name="Content Placeholder 14">
            <a:extLst>
              <a:ext uri="{FF2B5EF4-FFF2-40B4-BE49-F238E27FC236}">
                <a16:creationId xmlns:a16="http://schemas.microsoft.com/office/drawing/2014/main" id="{6F473B10-ED12-4F6F-DE78-F2718BDFD5B7}"/>
              </a:ext>
            </a:extLst>
          </p:cNvPr>
          <p:cNvPicPr>
            <a:picLocks noChangeAspect="1"/>
          </p:cNvPicPr>
          <p:nvPr/>
        </p:nvPicPr>
        <p:blipFill>
          <a:blip r:embed="rId4"/>
          <a:srcRect/>
          <a:stretch/>
        </p:blipFill>
        <p:spPr>
          <a:xfrm>
            <a:off x="8189023" y="2194681"/>
            <a:ext cx="2727294" cy="3613419"/>
          </a:xfrm>
          <a:prstGeom prst="rect">
            <a:avLst/>
          </a:prstGeom>
        </p:spPr>
      </p:pic>
    </p:spTree>
    <p:extLst>
      <p:ext uri="{BB962C8B-B14F-4D97-AF65-F5344CB8AC3E}">
        <p14:creationId xmlns:p14="http://schemas.microsoft.com/office/powerpoint/2010/main" val="1829907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3562E0-4C28-515A-1F3D-4161CF62CE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C39FD8-2C2A-2E9E-C150-5FE1CD2531FC}"/>
              </a:ext>
            </a:extLst>
          </p:cNvPr>
          <p:cNvSpPr>
            <a:spLocks noGrp="1"/>
          </p:cNvSpPr>
          <p:nvPr>
            <p:ph type="title"/>
          </p:nvPr>
        </p:nvSpPr>
        <p:spPr>
          <a:xfrm>
            <a:off x="1143000" y="214579"/>
            <a:ext cx="9906000" cy="1477961"/>
          </a:xfrm>
        </p:spPr>
        <p:txBody>
          <a:bodyPr/>
          <a:lstStyle/>
          <a:p>
            <a:pPr algn="ctr"/>
            <a:r>
              <a:rPr lang="en-US" dirty="0"/>
              <a:t>DESIGN OF THE LOGIN PAGE</a:t>
            </a:r>
          </a:p>
        </p:txBody>
      </p:sp>
      <p:sp>
        <p:nvSpPr>
          <p:cNvPr id="3" name="Text Placeholder 2">
            <a:extLst>
              <a:ext uri="{FF2B5EF4-FFF2-40B4-BE49-F238E27FC236}">
                <a16:creationId xmlns:a16="http://schemas.microsoft.com/office/drawing/2014/main" id="{DAF91A2A-FD77-5A88-6B13-4E17790D6983}"/>
              </a:ext>
            </a:extLst>
          </p:cNvPr>
          <p:cNvSpPr>
            <a:spLocks noGrp="1"/>
          </p:cNvSpPr>
          <p:nvPr>
            <p:ph type="body" idx="1"/>
          </p:nvPr>
        </p:nvSpPr>
        <p:spPr>
          <a:xfrm>
            <a:off x="1438592" y="1353867"/>
            <a:ext cx="4649783" cy="823912"/>
          </a:xfrm>
        </p:spPr>
        <p:txBody>
          <a:bodyPr anchor="ctr"/>
          <a:lstStyle/>
          <a:p>
            <a:pPr algn="ctr"/>
            <a:r>
              <a:rPr lang="en-US" dirty="0"/>
              <a:t>LOGIN PAGE WITH CODE</a:t>
            </a:r>
          </a:p>
        </p:txBody>
      </p:sp>
      <p:pic>
        <p:nvPicPr>
          <p:cNvPr id="8" name="Content Placeholder 7">
            <a:extLst>
              <a:ext uri="{FF2B5EF4-FFF2-40B4-BE49-F238E27FC236}">
                <a16:creationId xmlns:a16="http://schemas.microsoft.com/office/drawing/2014/main" id="{61196E29-0417-C1BD-5EB7-43F28B97427E}"/>
              </a:ext>
            </a:extLst>
          </p:cNvPr>
          <p:cNvPicPr>
            <a:picLocks noGrp="1" noChangeAspect="1"/>
          </p:cNvPicPr>
          <p:nvPr>
            <p:ph sz="half" idx="2"/>
          </p:nvPr>
        </p:nvPicPr>
        <p:blipFill>
          <a:blip r:embed="rId2"/>
          <a:srcRect/>
          <a:stretch/>
        </p:blipFill>
        <p:spPr>
          <a:xfrm>
            <a:off x="1324291" y="2177779"/>
            <a:ext cx="4878387" cy="823912"/>
          </a:xfrm>
        </p:spPr>
      </p:pic>
      <p:sp>
        <p:nvSpPr>
          <p:cNvPr id="5" name="Text Placeholder 4">
            <a:extLst>
              <a:ext uri="{FF2B5EF4-FFF2-40B4-BE49-F238E27FC236}">
                <a16:creationId xmlns:a16="http://schemas.microsoft.com/office/drawing/2014/main" id="{58211515-3E0E-FDD3-B6BC-D8418C51A73B}"/>
              </a:ext>
            </a:extLst>
          </p:cNvPr>
          <p:cNvSpPr>
            <a:spLocks noGrp="1"/>
          </p:cNvSpPr>
          <p:nvPr>
            <p:ph type="body" sz="quarter" idx="3"/>
          </p:nvPr>
        </p:nvSpPr>
        <p:spPr>
          <a:xfrm>
            <a:off x="6585278" y="1353867"/>
            <a:ext cx="4646602" cy="823912"/>
          </a:xfrm>
        </p:spPr>
        <p:txBody>
          <a:bodyPr anchor="ctr"/>
          <a:lstStyle/>
          <a:p>
            <a:pPr algn="ctr"/>
            <a:r>
              <a:rPr lang="en-US" dirty="0"/>
              <a:t>DESCRIPTION AND FUNCTIONALITY</a:t>
            </a:r>
          </a:p>
        </p:txBody>
      </p:sp>
      <p:pic>
        <p:nvPicPr>
          <p:cNvPr id="10" name="Content Placeholder 9">
            <a:extLst>
              <a:ext uri="{FF2B5EF4-FFF2-40B4-BE49-F238E27FC236}">
                <a16:creationId xmlns:a16="http://schemas.microsoft.com/office/drawing/2014/main" id="{17DE540A-E4DA-2262-C879-7085B489F8E0}"/>
              </a:ext>
            </a:extLst>
          </p:cNvPr>
          <p:cNvPicPr>
            <a:picLocks noGrp="1" noChangeAspect="1"/>
          </p:cNvPicPr>
          <p:nvPr>
            <p:ph sz="quarter" idx="4"/>
          </p:nvPr>
        </p:nvPicPr>
        <p:blipFill>
          <a:blip r:embed="rId3"/>
          <a:srcRect/>
          <a:stretch/>
        </p:blipFill>
        <p:spPr>
          <a:xfrm>
            <a:off x="1324291" y="3163620"/>
            <a:ext cx="4875213" cy="3191460"/>
          </a:xfrm>
        </p:spPr>
      </p:pic>
      <p:sp>
        <p:nvSpPr>
          <p:cNvPr id="11" name="TextBox 10">
            <a:extLst>
              <a:ext uri="{FF2B5EF4-FFF2-40B4-BE49-F238E27FC236}">
                <a16:creationId xmlns:a16="http://schemas.microsoft.com/office/drawing/2014/main" id="{7309CE6C-9D09-E647-2FA3-6AC2CFA4D92A}"/>
              </a:ext>
            </a:extLst>
          </p:cNvPr>
          <p:cNvSpPr txBox="1"/>
          <p:nvPr/>
        </p:nvSpPr>
        <p:spPr>
          <a:xfrm>
            <a:off x="6732906" y="2332827"/>
            <a:ext cx="4878387" cy="3743332"/>
          </a:xfrm>
          <a:prstGeom prst="rect">
            <a:avLst/>
          </a:prstGeom>
          <a:noFill/>
        </p:spPr>
        <p:txBody>
          <a:bodyPr wrap="square" rtlCol="0">
            <a:spAutoFit/>
          </a:bodyPr>
          <a:lstStyle/>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This page allows users to enter their credentials (username/email and password).</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User authentication is handled by checking the credentials against the users table in the MySQL database.</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If authentication is successful, a session is created for the user, and they are redirected to the landing page.</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If authentication fails, an error message is displayed.</a:t>
            </a:r>
          </a:p>
          <a:p>
            <a:endParaRPr lang="en-US" dirty="0"/>
          </a:p>
        </p:txBody>
      </p:sp>
    </p:spTree>
    <p:extLst>
      <p:ext uri="{BB962C8B-B14F-4D97-AF65-F5344CB8AC3E}">
        <p14:creationId xmlns:p14="http://schemas.microsoft.com/office/powerpoint/2010/main" val="305579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4AB5B0-EC2A-AC4E-D6B6-B8347D9AE8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263286-1D39-1C5E-5335-4CADC89717B0}"/>
              </a:ext>
            </a:extLst>
          </p:cNvPr>
          <p:cNvSpPr>
            <a:spLocks noGrp="1"/>
          </p:cNvSpPr>
          <p:nvPr>
            <p:ph type="title"/>
          </p:nvPr>
        </p:nvSpPr>
        <p:spPr>
          <a:xfrm>
            <a:off x="1143000" y="214579"/>
            <a:ext cx="9906000" cy="1477961"/>
          </a:xfrm>
        </p:spPr>
        <p:txBody>
          <a:bodyPr/>
          <a:lstStyle/>
          <a:p>
            <a:pPr algn="ctr"/>
            <a:r>
              <a:rPr lang="en-US" dirty="0"/>
              <a:t>DESIGN OF the registration page</a:t>
            </a:r>
          </a:p>
        </p:txBody>
      </p:sp>
      <p:sp>
        <p:nvSpPr>
          <p:cNvPr id="3" name="Text Placeholder 2">
            <a:extLst>
              <a:ext uri="{FF2B5EF4-FFF2-40B4-BE49-F238E27FC236}">
                <a16:creationId xmlns:a16="http://schemas.microsoft.com/office/drawing/2014/main" id="{DDD330B9-B2C4-A5FB-378B-C53591882EDD}"/>
              </a:ext>
            </a:extLst>
          </p:cNvPr>
          <p:cNvSpPr>
            <a:spLocks noGrp="1"/>
          </p:cNvSpPr>
          <p:nvPr>
            <p:ph type="body" idx="1"/>
          </p:nvPr>
        </p:nvSpPr>
        <p:spPr>
          <a:xfrm>
            <a:off x="996574" y="1423880"/>
            <a:ext cx="4649783" cy="823912"/>
          </a:xfrm>
        </p:spPr>
        <p:txBody>
          <a:bodyPr anchor="ctr"/>
          <a:lstStyle/>
          <a:p>
            <a:pPr algn="ctr"/>
            <a:r>
              <a:rPr lang="en-US" dirty="0"/>
              <a:t>Registration page with code</a:t>
            </a:r>
          </a:p>
        </p:txBody>
      </p:sp>
      <p:sp>
        <p:nvSpPr>
          <p:cNvPr id="5" name="Text Placeholder 4">
            <a:extLst>
              <a:ext uri="{FF2B5EF4-FFF2-40B4-BE49-F238E27FC236}">
                <a16:creationId xmlns:a16="http://schemas.microsoft.com/office/drawing/2014/main" id="{37E7A3A9-0715-1E15-DC0C-E4FB2D4D4586}"/>
              </a:ext>
            </a:extLst>
          </p:cNvPr>
          <p:cNvSpPr>
            <a:spLocks noGrp="1"/>
          </p:cNvSpPr>
          <p:nvPr>
            <p:ph type="body" sz="quarter" idx="3"/>
          </p:nvPr>
        </p:nvSpPr>
        <p:spPr>
          <a:xfrm>
            <a:off x="6585278" y="1353867"/>
            <a:ext cx="4646602" cy="823912"/>
          </a:xfrm>
        </p:spPr>
        <p:txBody>
          <a:bodyPr anchor="ctr"/>
          <a:lstStyle/>
          <a:p>
            <a:pPr algn="ctr"/>
            <a:r>
              <a:rPr lang="en-US" dirty="0"/>
              <a:t>DESCRIPTION AND FUNCTIONALITY</a:t>
            </a:r>
          </a:p>
        </p:txBody>
      </p:sp>
      <p:sp>
        <p:nvSpPr>
          <p:cNvPr id="11" name="TextBox 10">
            <a:extLst>
              <a:ext uri="{FF2B5EF4-FFF2-40B4-BE49-F238E27FC236}">
                <a16:creationId xmlns:a16="http://schemas.microsoft.com/office/drawing/2014/main" id="{A35A5DDE-E101-720E-B5D2-B00D3CF05C63}"/>
              </a:ext>
            </a:extLst>
          </p:cNvPr>
          <p:cNvSpPr txBox="1"/>
          <p:nvPr/>
        </p:nvSpPr>
        <p:spPr>
          <a:xfrm>
            <a:off x="6736093" y="1708165"/>
            <a:ext cx="4878387" cy="2461508"/>
          </a:xfrm>
          <a:prstGeom prst="rect">
            <a:avLst/>
          </a:prstGeom>
          <a:noFill/>
        </p:spPr>
        <p:txBody>
          <a:bodyPr wrap="square" rtlCol="0">
            <a:spAutoFit/>
          </a:bodyPr>
          <a:lstStyle/>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Users can create an account by providing a username, email, and password.</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password is securely hashed before being stored in the users table.</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Upon successful registration, users can log in to access the system.</a:t>
            </a:r>
          </a:p>
        </p:txBody>
      </p:sp>
      <p:pic>
        <p:nvPicPr>
          <p:cNvPr id="15" name="Content Placeholder 14">
            <a:extLst>
              <a:ext uri="{FF2B5EF4-FFF2-40B4-BE49-F238E27FC236}">
                <a16:creationId xmlns:a16="http://schemas.microsoft.com/office/drawing/2014/main" id="{16849C21-E82E-1B67-5D9D-4F903D0E753C}"/>
              </a:ext>
            </a:extLst>
          </p:cNvPr>
          <p:cNvPicPr>
            <a:picLocks noGrp="1" noChangeAspect="1"/>
          </p:cNvPicPr>
          <p:nvPr>
            <p:ph sz="half" idx="2"/>
          </p:nvPr>
        </p:nvPicPr>
        <p:blipFill>
          <a:blip r:embed="rId2"/>
          <a:stretch>
            <a:fillRect/>
          </a:stretch>
        </p:blipFill>
        <p:spPr>
          <a:xfrm>
            <a:off x="1139989" y="4149382"/>
            <a:ext cx="4878387" cy="2494039"/>
          </a:xfrm>
        </p:spPr>
      </p:pic>
      <p:pic>
        <p:nvPicPr>
          <p:cNvPr id="17" name="Picture 16">
            <a:extLst>
              <a:ext uri="{FF2B5EF4-FFF2-40B4-BE49-F238E27FC236}">
                <a16:creationId xmlns:a16="http://schemas.microsoft.com/office/drawing/2014/main" id="{4C03E13E-0C0C-A4F6-CF09-251C0893D369}"/>
              </a:ext>
            </a:extLst>
          </p:cNvPr>
          <p:cNvPicPr>
            <a:picLocks noChangeAspect="1"/>
          </p:cNvPicPr>
          <p:nvPr/>
        </p:nvPicPr>
        <p:blipFill>
          <a:blip r:embed="rId3"/>
          <a:srcRect r="42557" b="18013"/>
          <a:stretch/>
        </p:blipFill>
        <p:spPr>
          <a:xfrm>
            <a:off x="1048084" y="2175698"/>
            <a:ext cx="1720367" cy="1005927"/>
          </a:xfrm>
          <a:prstGeom prst="rect">
            <a:avLst/>
          </a:prstGeom>
        </p:spPr>
      </p:pic>
      <p:pic>
        <p:nvPicPr>
          <p:cNvPr id="19" name="Picture 18">
            <a:extLst>
              <a:ext uri="{FF2B5EF4-FFF2-40B4-BE49-F238E27FC236}">
                <a16:creationId xmlns:a16="http://schemas.microsoft.com/office/drawing/2014/main" id="{EF5B68C4-CBEB-3B5D-63BB-D939A072E477}"/>
              </a:ext>
            </a:extLst>
          </p:cNvPr>
          <p:cNvPicPr>
            <a:picLocks noChangeAspect="1"/>
          </p:cNvPicPr>
          <p:nvPr/>
        </p:nvPicPr>
        <p:blipFill>
          <a:blip r:embed="rId4"/>
          <a:stretch>
            <a:fillRect/>
          </a:stretch>
        </p:blipFill>
        <p:spPr>
          <a:xfrm>
            <a:off x="1879562" y="2905372"/>
            <a:ext cx="1874682" cy="1005927"/>
          </a:xfrm>
          <a:prstGeom prst="rect">
            <a:avLst/>
          </a:prstGeom>
        </p:spPr>
      </p:pic>
      <p:pic>
        <p:nvPicPr>
          <p:cNvPr id="21" name="Picture 20">
            <a:extLst>
              <a:ext uri="{FF2B5EF4-FFF2-40B4-BE49-F238E27FC236}">
                <a16:creationId xmlns:a16="http://schemas.microsoft.com/office/drawing/2014/main" id="{C0C4FB81-366E-2EE7-32D0-F82E1181522E}"/>
              </a:ext>
            </a:extLst>
          </p:cNvPr>
          <p:cNvPicPr>
            <a:picLocks noChangeAspect="1"/>
          </p:cNvPicPr>
          <p:nvPr/>
        </p:nvPicPr>
        <p:blipFill>
          <a:blip r:embed="rId5"/>
          <a:stretch>
            <a:fillRect/>
          </a:stretch>
        </p:blipFill>
        <p:spPr>
          <a:xfrm>
            <a:off x="3704066" y="2157399"/>
            <a:ext cx="2400508" cy="1348857"/>
          </a:xfrm>
          <a:prstGeom prst="rect">
            <a:avLst/>
          </a:prstGeom>
        </p:spPr>
      </p:pic>
    </p:spTree>
    <p:extLst>
      <p:ext uri="{BB962C8B-B14F-4D97-AF65-F5344CB8AC3E}">
        <p14:creationId xmlns:p14="http://schemas.microsoft.com/office/powerpoint/2010/main" val="2975834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8C2EA7-A519-2143-26E7-C8E5CC56E8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5F3D39-3FF4-E21D-026E-74E4BFE62225}"/>
              </a:ext>
            </a:extLst>
          </p:cNvPr>
          <p:cNvSpPr>
            <a:spLocks noGrp="1"/>
          </p:cNvSpPr>
          <p:nvPr>
            <p:ph type="title"/>
          </p:nvPr>
        </p:nvSpPr>
        <p:spPr>
          <a:xfrm>
            <a:off x="1143000" y="214579"/>
            <a:ext cx="9906000" cy="1477961"/>
          </a:xfrm>
        </p:spPr>
        <p:txBody>
          <a:bodyPr/>
          <a:lstStyle/>
          <a:p>
            <a:pPr algn="ctr"/>
            <a:r>
              <a:rPr lang="en-US" dirty="0"/>
              <a:t>DESIGN OF THE LANDING PAGE</a:t>
            </a:r>
          </a:p>
        </p:txBody>
      </p:sp>
      <p:sp>
        <p:nvSpPr>
          <p:cNvPr id="3" name="Text Placeholder 2">
            <a:extLst>
              <a:ext uri="{FF2B5EF4-FFF2-40B4-BE49-F238E27FC236}">
                <a16:creationId xmlns:a16="http://schemas.microsoft.com/office/drawing/2014/main" id="{DBBC0D8B-4FA8-9261-C81D-E5DA3DE0B00C}"/>
              </a:ext>
            </a:extLst>
          </p:cNvPr>
          <p:cNvSpPr>
            <a:spLocks noGrp="1"/>
          </p:cNvSpPr>
          <p:nvPr>
            <p:ph type="body" idx="1"/>
          </p:nvPr>
        </p:nvSpPr>
        <p:spPr>
          <a:xfrm>
            <a:off x="1438592" y="1353867"/>
            <a:ext cx="4649783" cy="823912"/>
          </a:xfrm>
        </p:spPr>
        <p:txBody>
          <a:bodyPr anchor="ctr"/>
          <a:lstStyle/>
          <a:p>
            <a:pPr algn="ctr"/>
            <a:r>
              <a:rPr lang="en-US" dirty="0"/>
              <a:t>LANDING PAGE WITH CODE</a:t>
            </a:r>
          </a:p>
        </p:txBody>
      </p:sp>
      <p:pic>
        <p:nvPicPr>
          <p:cNvPr id="8" name="Content Placeholder 7">
            <a:extLst>
              <a:ext uri="{FF2B5EF4-FFF2-40B4-BE49-F238E27FC236}">
                <a16:creationId xmlns:a16="http://schemas.microsoft.com/office/drawing/2014/main" id="{4D17D059-91E6-68ED-2182-922461FBD4A4}"/>
              </a:ext>
            </a:extLst>
          </p:cNvPr>
          <p:cNvPicPr>
            <a:picLocks noGrp="1" noChangeAspect="1"/>
          </p:cNvPicPr>
          <p:nvPr>
            <p:ph sz="half" idx="2"/>
          </p:nvPr>
        </p:nvPicPr>
        <p:blipFill>
          <a:blip r:embed="rId2"/>
          <a:stretch>
            <a:fillRect/>
          </a:stretch>
        </p:blipFill>
        <p:spPr>
          <a:xfrm>
            <a:off x="1324291" y="2177779"/>
            <a:ext cx="4878387" cy="1769536"/>
          </a:xfrm>
        </p:spPr>
      </p:pic>
      <p:sp>
        <p:nvSpPr>
          <p:cNvPr id="5" name="Text Placeholder 4">
            <a:extLst>
              <a:ext uri="{FF2B5EF4-FFF2-40B4-BE49-F238E27FC236}">
                <a16:creationId xmlns:a16="http://schemas.microsoft.com/office/drawing/2014/main" id="{8E47094D-C0A1-77E9-93F2-A09ADAFEF655}"/>
              </a:ext>
            </a:extLst>
          </p:cNvPr>
          <p:cNvSpPr>
            <a:spLocks noGrp="1"/>
          </p:cNvSpPr>
          <p:nvPr>
            <p:ph type="body" sz="quarter" idx="3"/>
          </p:nvPr>
        </p:nvSpPr>
        <p:spPr>
          <a:xfrm>
            <a:off x="6585278" y="1353867"/>
            <a:ext cx="4646602" cy="823912"/>
          </a:xfrm>
        </p:spPr>
        <p:txBody>
          <a:bodyPr anchor="ctr"/>
          <a:lstStyle/>
          <a:p>
            <a:pPr algn="ctr"/>
            <a:r>
              <a:rPr lang="en-US" dirty="0"/>
              <a:t>DESCRIPTION AND FUNCTIONALITY</a:t>
            </a:r>
          </a:p>
        </p:txBody>
      </p:sp>
      <p:pic>
        <p:nvPicPr>
          <p:cNvPr id="10" name="Content Placeholder 9">
            <a:extLst>
              <a:ext uri="{FF2B5EF4-FFF2-40B4-BE49-F238E27FC236}">
                <a16:creationId xmlns:a16="http://schemas.microsoft.com/office/drawing/2014/main" id="{0FF51751-65F0-A991-6492-B5ED91B0D438}"/>
              </a:ext>
            </a:extLst>
          </p:cNvPr>
          <p:cNvPicPr>
            <a:picLocks noGrp="1" noChangeAspect="1"/>
          </p:cNvPicPr>
          <p:nvPr>
            <p:ph sz="quarter" idx="4"/>
          </p:nvPr>
        </p:nvPicPr>
        <p:blipFill>
          <a:blip r:embed="rId3"/>
          <a:srcRect/>
          <a:stretch/>
        </p:blipFill>
        <p:spPr>
          <a:xfrm>
            <a:off x="1327465" y="4078020"/>
            <a:ext cx="4875213" cy="2565401"/>
          </a:xfrm>
        </p:spPr>
      </p:pic>
      <p:sp>
        <p:nvSpPr>
          <p:cNvPr id="11" name="TextBox 10">
            <a:extLst>
              <a:ext uri="{FF2B5EF4-FFF2-40B4-BE49-F238E27FC236}">
                <a16:creationId xmlns:a16="http://schemas.microsoft.com/office/drawing/2014/main" id="{28352D88-4D0D-2204-5758-3A87A4769655}"/>
              </a:ext>
            </a:extLst>
          </p:cNvPr>
          <p:cNvSpPr txBox="1"/>
          <p:nvPr/>
        </p:nvSpPr>
        <p:spPr>
          <a:xfrm>
            <a:off x="6732906" y="2332827"/>
            <a:ext cx="4878387" cy="4051109"/>
          </a:xfrm>
          <a:prstGeom prst="rect">
            <a:avLst/>
          </a:prstGeom>
          <a:noFill/>
        </p:spPr>
        <p:txBody>
          <a:bodyPr wrap="square" rtlCol="0">
            <a:spAutoFit/>
          </a:bodyPr>
          <a:lstStyle/>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This page serves as the main entry point to the system.</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If a user is logged in, they are welcomed and provided with options to:</a:t>
            </a:r>
          </a:p>
          <a:p>
            <a:pPr marL="800100" lvl="1" indent="-342900">
              <a:lnSpc>
                <a:spcPct val="107000"/>
              </a:lnSpc>
              <a:spcAft>
                <a:spcPts val="800"/>
              </a:spcAft>
              <a:buFont typeface="+mj-lt"/>
              <a:buAutoNum type="arabicPeriod"/>
            </a:pPr>
            <a:r>
              <a:rPr lang="en-US" kern="100" dirty="0">
                <a:effectLst/>
                <a:latin typeface="Calibri" panose="020F0502020204030204" pitchFamily="34" charset="0"/>
                <a:ea typeface="Calibri" panose="020F0502020204030204" pitchFamily="34" charset="0"/>
                <a:cs typeface="Times New Roman" panose="02020603050405020304" pitchFamily="18" charset="0"/>
              </a:rPr>
              <a:t>View their registered courses.</a:t>
            </a:r>
          </a:p>
          <a:p>
            <a:pPr marL="800100" lvl="1" indent="-342900">
              <a:lnSpc>
                <a:spcPct val="107000"/>
              </a:lnSpc>
              <a:spcAft>
                <a:spcPts val="800"/>
              </a:spcAft>
              <a:buFont typeface="+mj-lt"/>
              <a:buAutoNum type="arabicPeriod"/>
            </a:pPr>
            <a:r>
              <a:rPr lang="en-US" kern="100" dirty="0">
                <a:effectLst/>
                <a:latin typeface="Calibri" panose="020F0502020204030204" pitchFamily="34" charset="0"/>
                <a:ea typeface="Calibri" panose="020F0502020204030204" pitchFamily="34" charset="0"/>
                <a:cs typeface="Times New Roman" panose="02020603050405020304" pitchFamily="18" charset="0"/>
              </a:rPr>
              <a:t>Register for a new course.</a:t>
            </a:r>
          </a:p>
          <a:p>
            <a:pPr marL="800100" lvl="1" indent="-342900">
              <a:lnSpc>
                <a:spcPct val="107000"/>
              </a:lnSpc>
              <a:spcAft>
                <a:spcPts val="800"/>
              </a:spcAft>
              <a:buFont typeface="+mj-lt"/>
              <a:buAutoNum type="arabicPeriod"/>
            </a:pPr>
            <a:r>
              <a:rPr lang="en-US" kern="100" dirty="0">
                <a:effectLst/>
                <a:latin typeface="Calibri" panose="020F0502020204030204" pitchFamily="34" charset="0"/>
                <a:ea typeface="Calibri" panose="020F0502020204030204" pitchFamily="34" charset="0"/>
                <a:cs typeface="Times New Roman" panose="02020603050405020304" pitchFamily="18" charset="0"/>
              </a:rPr>
              <a:t>Drop a course from their schedule.</a:t>
            </a:r>
          </a:p>
          <a:p>
            <a:pPr marL="800100" lvl="1" indent="-342900">
              <a:lnSpc>
                <a:spcPct val="107000"/>
              </a:lnSpc>
              <a:spcAft>
                <a:spcPts val="800"/>
              </a:spcAft>
              <a:buFont typeface="+mj-lt"/>
              <a:buAutoNum type="arabicPeriod"/>
            </a:pPr>
            <a:r>
              <a:rPr lang="en-US" kern="100" dirty="0">
                <a:effectLst/>
                <a:latin typeface="Calibri" panose="020F0502020204030204" pitchFamily="34" charset="0"/>
                <a:ea typeface="Calibri" panose="020F0502020204030204" pitchFamily="34" charset="0"/>
                <a:cs typeface="Times New Roman" panose="02020603050405020304" pitchFamily="18" charset="0"/>
              </a:rPr>
              <a:t>Logout.</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If a user is not logged in, they are given the option to log in or register.</a:t>
            </a:r>
          </a:p>
          <a:p>
            <a:endParaRPr lang="en-US" dirty="0"/>
          </a:p>
        </p:txBody>
      </p:sp>
    </p:spTree>
    <p:extLst>
      <p:ext uri="{BB962C8B-B14F-4D97-AF65-F5344CB8AC3E}">
        <p14:creationId xmlns:p14="http://schemas.microsoft.com/office/powerpoint/2010/main" val="2161914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6B6140-DDCF-857A-B64B-2DBD54E768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DCF97E-5A37-1F8D-6227-29312018750A}"/>
              </a:ext>
            </a:extLst>
          </p:cNvPr>
          <p:cNvSpPr>
            <a:spLocks noGrp="1"/>
          </p:cNvSpPr>
          <p:nvPr>
            <p:ph type="title"/>
          </p:nvPr>
        </p:nvSpPr>
        <p:spPr>
          <a:xfrm>
            <a:off x="1143000" y="214579"/>
            <a:ext cx="9906000" cy="1477961"/>
          </a:xfrm>
        </p:spPr>
        <p:txBody>
          <a:bodyPr/>
          <a:lstStyle/>
          <a:p>
            <a:pPr algn="ctr"/>
            <a:r>
              <a:rPr lang="en-US" dirty="0"/>
              <a:t>DESIGN OF THE enrollment (part 1)</a:t>
            </a:r>
          </a:p>
        </p:txBody>
      </p:sp>
      <p:sp>
        <p:nvSpPr>
          <p:cNvPr id="3" name="Text Placeholder 2">
            <a:extLst>
              <a:ext uri="{FF2B5EF4-FFF2-40B4-BE49-F238E27FC236}">
                <a16:creationId xmlns:a16="http://schemas.microsoft.com/office/drawing/2014/main" id="{6E039A22-6089-A6CE-FFF8-BA05FABF2198}"/>
              </a:ext>
            </a:extLst>
          </p:cNvPr>
          <p:cNvSpPr>
            <a:spLocks noGrp="1"/>
          </p:cNvSpPr>
          <p:nvPr>
            <p:ph type="body" idx="1"/>
          </p:nvPr>
        </p:nvSpPr>
        <p:spPr>
          <a:xfrm>
            <a:off x="1438592" y="1353867"/>
            <a:ext cx="4649783" cy="823912"/>
          </a:xfrm>
        </p:spPr>
        <p:txBody>
          <a:bodyPr anchor="ctr"/>
          <a:lstStyle/>
          <a:p>
            <a:pPr algn="ctr"/>
            <a:r>
              <a:rPr lang="en-US" dirty="0"/>
              <a:t>Database table prior enrollment</a:t>
            </a:r>
          </a:p>
        </p:txBody>
      </p:sp>
      <p:pic>
        <p:nvPicPr>
          <p:cNvPr id="8" name="Content Placeholder 7">
            <a:extLst>
              <a:ext uri="{FF2B5EF4-FFF2-40B4-BE49-F238E27FC236}">
                <a16:creationId xmlns:a16="http://schemas.microsoft.com/office/drawing/2014/main" id="{48B4C97D-6151-D4C9-DE69-A3744A51A86B}"/>
              </a:ext>
            </a:extLst>
          </p:cNvPr>
          <p:cNvPicPr>
            <a:picLocks noGrp="1" noChangeAspect="1"/>
          </p:cNvPicPr>
          <p:nvPr>
            <p:ph sz="half" idx="2"/>
          </p:nvPr>
        </p:nvPicPr>
        <p:blipFill>
          <a:blip r:embed="rId2"/>
          <a:srcRect/>
          <a:stretch/>
        </p:blipFill>
        <p:spPr>
          <a:xfrm>
            <a:off x="1324291" y="2177779"/>
            <a:ext cx="4878387" cy="1769536"/>
          </a:xfrm>
        </p:spPr>
      </p:pic>
      <p:sp>
        <p:nvSpPr>
          <p:cNvPr id="5" name="Text Placeholder 4">
            <a:extLst>
              <a:ext uri="{FF2B5EF4-FFF2-40B4-BE49-F238E27FC236}">
                <a16:creationId xmlns:a16="http://schemas.microsoft.com/office/drawing/2014/main" id="{C2E429A5-FD90-B7DE-B121-06FF45DAA262}"/>
              </a:ext>
            </a:extLst>
          </p:cNvPr>
          <p:cNvSpPr>
            <a:spLocks noGrp="1"/>
          </p:cNvSpPr>
          <p:nvPr>
            <p:ph type="body" sz="quarter" idx="3"/>
          </p:nvPr>
        </p:nvSpPr>
        <p:spPr>
          <a:xfrm>
            <a:off x="6585278" y="1353867"/>
            <a:ext cx="4646602" cy="823912"/>
          </a:xfrm>
        </p:spPr>
        <p:txBody>
          <a:bodyPr anchor="ctr"/>
          <a:lstStyle/>
          <a:p>
            <a:pPr algn="ctr"/>
            <a:r>
              <a:rPr lang="en-US" dirty="0"/>
              <a:t>DESCRIPTION AND FUNCTIONALITY</a:t>
            </a:r>
          </a:p>
        </p:txBody>
      </p:sp>
      <p:pic>
        <p:nvPicPr>
          <p:cNvPr id="10" name="Content Placeholder 9">
            <a:extLst>
              <a:ext uri="{FF2B5EF4-FFF2-40B4-BE49-F238E27FC236}">
                <a16:creationId xmlns:a16="http://schemas.microsoft.com/office/drawing/2014/main" id="{CCCCF362-86F8-B524-1876-264B54BFB515}"/>
              </a:ext>
            </a:extLst>
          </p:cNvPr>
          <p:cNvPicPr>
            <a:picLocks noGrp="1" noChangeAspect="1"/>
          </p:cNvPicPr>
          <p:nvPr>
            <p:ph sz="quarter" idx="4"/>
          </p:nvPr>
        </p:nvPicPr>
        <p:blipFill>
          <a:blip r:embed="rId3"/>
          <a:srcRect/>
          <a:stretch/>
        </p:blipFill>
        <p:spPr>
          <a:xfrm>
            <a:off x="1327465" y="4078020"/>
            <a:ext cx="4875213" cy="2565401"/>
          </a:xfrm>
        </p:spPr>
      </p:pic>
      <p:sp>
        <p:nvSpPr>
          <p:cNvPr id="11" name="TextBox 10">
            <a:extLst>
              <a:ext uri="{FF2B5EF4-FFF2-40B4-BE49-F238E27FC236}">
                <a16:creationId xmlns:a16="http://schemas.microsoft.com/office/drawing/2014/main" id="{BB499CE3-3B74-7AE4-7156-B852BFDB5F9A}"/>
              </a:ext>
            </a:extLst>
          </p:cNvPr>
          <p:cNvSpPr txBox="1"/>
          <p:nvPr/>
        </p:nvSpPr>
        <p:spPr>
          <a:xfrm>
            <a:off x="6736093" y="2177779"/>
            <a:ext cx="4878387" cy="4540410"/>
          </a:xfrm>
          <a:prstGeom prst="rect">
            <a:avLst/>
          </a:prstGeom>
          <a:noFill/>
        </p:spPr>
        <p:txBody>
          <a:bodyPr wrap="square" rtlCol="0">
            <a:spAutoFit/>
          </a:bodyPr>
          <a:lstStyle/>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When a user enrolls in a class, their </a:t>
            </a:r>
            <a:r>
              <a:rPr lang="en-US" sz="1400" kern="100" dirty="0" err="1">
                <a:effectLst/>
                <a:latin typeface="Calibri" panose="020F0502020204030204" pitchFamily="34" charset="0"/>
                <a:ea typeface="Calibri" panose="020F0502020204030204" pitchFamily="34" charset="0"/>
                <a:cs typeface="Times New Roman" panose="02020603050405020304" pitchFamily="18" charset="0"/>
              </a:rPr>
              <a:t>user_id</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and the selected </a:t>
            </a:r>
            <a:r>
              <a:rPr lang="en-US" sz="1400" kern="100" dirty="0" err="1">
                <a:effectLst/>
                <a:latin typeface="Calibri" panose="020F0502020204030204" pitchFamily="34" charset="0"/>
                <a:ea typeface="Calibri" panose="020F0502020204030204" pitchFamily="34" charset="0"/>
                <a:cs typeface="Times New Roman" panose="02020603050405020304" pitchFamily="18" charset="0"/>
              </a:rPr>
              <a:t>course_id</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are stored in </a:t>
            </a:r>
            <a:r>
              <a:rPr lang="en-US" sz="1400" kern="100" dirty="0" err="1">
                <a:effectLst/>
                <a:latin typeface="Calibri" panose="020F0502020204030204" pitchFamily="34" charset="0"/>
                <a:ea typeface="Calibri" panose="020F0502020204030204" pitchFamily="34" charset="0"/>
                <a:cs typeface="Times New Roman" panose="02020603050405020304" pitchFamily="18" charset="0"/>
              </a:rPr>
              <a:t>student_courses</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a:t>
            </a:r>
          </a:p>
          <a:p>
            <a:pPr marL="0" marR="0">
              <a:lnSpc>
                <a:spcPct val="107000"/>
              </a:lnSpc>
              <a:spcAft>
                <a:spcPts val="800"/>
              </a:spcAft>
            </a:pP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Dropping a course removes the entry from </a:t>
            </a:r>
            <a:r>
              <a:rPr lang="en-US" sz="1400" kern="100" dirty="0" err="1">
                <a:effectLst/>
                <a:latin typeface="Calibri" panose="020F0502020204030204" pitchFamily="34" charset="0"/>
                <a:ea typeface="Calibri" panose="020F0502020204030204" pitchFamily="34" charset="0"/>
                <a:cs typeface="Times New Roman" panose="02020603050405020304" pitchFamily="18" charset="0"/>
              </a:rPr>
              <a:t>student_courses</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a:t>
            </a:r>
          </a:p>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Establishes a connection to the MySQL database using </a:t>
            </a:r>
            <a:r>
              <a:rPr lang="en-US" sz="1400" kern="100" dirty="0" err="1">
                <a:effectLst/>
                <a:latin typeface="Calibri" panose="020F0502020204030204" pitchFamily="34" charset="0"/>
                <a:ea typeface="Calibri" panose="020F0502020204030204" pitchFamily="34" charset="0"/>
                <a:cs typeface="Times New Roman" panose="02020603050405020304" pitchFamily="18" charset="0"/>
              </a:rPr>
              <a:t>mysqli</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a:t>
            </a:r>
          </a:p>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Handles connection errors gracefully.</a:t>
            </a:r>
          </a:p>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User Authentication (</a:t>
            </a:r>
            <a:r>
              <a:rPr lang="en-US" sz="1400" kern="100" dirty="0" err="1">
                <a:effectLst/>
                <a:latin typeface="Calibri" panose="020F0502020204030204" pitchFamily="34" charset="0"/>
                <a:ea typeface="Calibri" panose="020F0502020204030204" pitchFamily="34" charset="0"/>
                <a:cs typeface="Times New Roman" panose="02020603050405020304" pitchFamily="18" charset="0"/>
              </a:rPr>
              <a:t>login.php</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a:t>
            </a:r>
          </a:p>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Checks login credentials by querying the users table.</a:t>
            </a:r>
          </a:p>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Uses PHP sessions to maintain user state.</a:t>
            </a:r>
          </a:p>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Stores user information in the users table.</a:t>
            </a:r>
          </a:p>
          <a:p>
            <a:pPr marL="0" marR="0">
              <a:lnSpc>
                <a:spcPct val="107000"/>
              </a:lnSpc>
              <a:spcAft>
                <a:spcPts val="800"/>
              </a:spcAft>
            </a:pP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Uses password hashing for security.</a:t>
            </a:r>
          </a:p>
        </p:txBody>
      </p:sp>
    </p:spTree>
    <p:extLst>
      <p:ext uri="{BB962C8B-B14F-4D97-AF65-F5344CB8AC3E}">
        <p14:creationId xmlns:p14="http://schemas.microsoft.com/office/powerpoint/2010/main" val="22147897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CD19DC-D0FD-0525-AF36-0A61D07546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E32ED2-F283-EC9C-501A-DD4A0DDA0D51}"/>
              </a:ext>
            </a:extLst>
          </p:cNvPr>
          <p:cNvSpPr>
            <a:spLocks noGrp="1"/>
          </p:cNvSpPr>
          <p:nvPr>
            <p:ph type="title"/>
          </p:nvPr>
        </p:nvSpPr>
        <p:spPr>
          <a:xfrm>
            <a:off x="1143000" y="214579"/>
            <a:ext cx="9906000" cy="1477961"/>
          </a:xfrm>
        </p:spPr>
        <p:txBody>
          <a:bodyPr/>
          <a:lstStyle/>
          <a:p>
            <a:pPr algn="ctr"/>
            <a:r>
              <a:rPr lang="en-US" dirty="0"/>
              <a:t>DESIGN OF THE enrollment (part 2)</a:t>
            </a:r>
          </a:p>
        </p:txBody>
      </p:sp>
      <p:sp>
        <p:nvSpPr>
          <p:cNvPr id="3" name="Text Placeholder 2">
            <a:extLst>
              <a:ext uri="{FF2B5EF4-FFF2-40B4-BE49-F238E27FC236}">
                <a16:creationId xmlns:a16="http://schemas.microsoft.com/office/drawing/2014/main" id="{10232F6A-10A0-8E7A-837F-423F540CA817}"/>
              </a:ext>
            </a:extLst>
          </p:cNvPr>
          <p:cNvSpPr>
            <a:spLocks noGrp="1"/>
          </p:cNvSpPr>
          <p:nvPr>
            <p:ph type="body" idx="1"/>
          </p:nvPr>
        </p:nvSpPr>
        <p:spPr>
          <a:xfrm>
            <a:off x="1438592" y="1353867"/>
            <a:ext cx="4649783" cy="823912"/>
          </a:xfrm>
        </p:spPr>
        <p:txBody>
          <a:bodyPr anchor="ctr"/>
          <a:lstStyle/>
          <a:p>
            <a:pPr algn="ctr"/>
            <a:r>
              <a:rPr lang="en-US" dirty="0"/>
              <a:t>Database table prior enrollment</a:t>
            </a:r>
          </a:p>
        </p:txBody>
      </p:sp>
      <p:pic>
        <p:nvPicPr>
          <p:cNvPr id="8" name="Content Placeholder 7">
            <a:extLst>
              <a:ext uri="{FF2B5EF4-FFF2-40B4-BE49-F238E27FC236}">
                <a16:creationId xmlns:a16="http://schemas.microsoft.com/office/drawing/2014/main" id="{4968518D-B09B-2DE7-BFB0-73D16C724569}"/>
              </a:ext>
            </a:extLst>
          </p:cNvPr>
          <p:cNvPicPr>
            <a:picLocks noGrp="1" noChangeAspect="1"/>
          </p:cNvPicPr>
          <p:nvPr>
            <p:ph sz="half" idx="2"/>
          </p:nvPr>
        </p:nvPicPr>
        <p:blipFill>
          <a:blip r:embed="rId2"/>
          <a:srcRect/>
          <a:stretch/>
        </p:blipFill>
        <p:spPr>
          <a:xfrm>
            <a:off x="1324291" y="2177779"/>
            <a:ext cx="4878387" cy="1769536"/>
          </a:xfrm>
        </p:spPr>
      </p:pic>
      <p:sp>
        <p:nvSpPr>
          <p:cNvPr id="5" name="Text Placeholder 4">
            <a:extLst>
              <a:ext uri="{FF2B5EF4-FFF2-40B4-BE49-F238E27FC236}">
                <a16:creationId xmlns:a16="http://schemas.microsoft.com/office/drawing/2014/main" id="{613DA025-E7B5-36FD-2B6C-1D61CCCA2C65}"/>
              </a:ext>
            </a:extLst>
          </p:cNvPr>
          <p:cNvSpPr>
            <a:spLocks noGrp="1"/>
          </p:cNvSpPr>
          <p:nvPr>
            <p:ph type="body" sz="quarter" idx="3"/>
          </p:nvPr>
        </p:nvSpPr>
        <p:spPr>
          <a:xfrm>
            <a:off x="6585278" y="1353867"/>
            <a:ext cx="4646602" cy="823912"/>
          </a:xfrm>
        </p:spPr>
        <p:txBody>
          <a:bodyPr anchor="ctr"/>
          <a:lstStyle/>
          <a:p>
            <a:pPr algn="ctr"/>
            <a:r>
              <a:rPr lang="en-US" dirty="0"/>
              <a:t>DESCRIPTION AND FUNCTIONALITY</a:t>
            </a:r>
          </a:p>
        </p:txBody>
      </p:sp>
      <p:pic>
        <p:nvPicPr>
          <p:cNvPr id="10" name="Content Placeholder 9">
            <a:extLst>
              <a:ext uri="{FF2B5EF4-FFF2-40B4-BE49-F238E27FC236}">
                <a16:creationId xmlns:a16="http://schemas.microsoft.com/office/drawing/2014/main" id="{A7D2EBFA-B0C9-4D92-7891-57D1F934C4FF}"/>
              </a:ext>
            </a:extLst>
          </p:cNvPr>
          <p:cNvPicPr>
            <a:picLocks noGrp="1" noChangeAspect="1"/>
          </p:cNvPicPr>
          <p:nvPr>
            <p:ph sz="quarter" idx="4"/>
          </p:nvPr>
        </p:nvPicPr>
        <p:blipFill>
          <a:blip r:embed="rId3"/>
          <a:srcRect/>
          <a:stretch/>
        </p:blipFill>
        <p:spPr>
          <a:xfrm>
            <a:off x="1327465" y="4078020"/>
            <a:ext cx="4875213" cy="2565401"/>
          </a:xfrm>
        </p:spPr>
      </p:pic>
      <p:sp>
        <p:nvSpPr>
          <p:cNvPr id="11" name="TextBox 10">
            <a:extLst>
              <a:ext uri="{FF2B5EF4-FFF2-40B4-BE49-F238E27FC236}">
                <a16:creationId xmlns:a16="http://schemas.microsoft.com/office/drawing/2014/main" id="{8AEE5CCA-ED29-3847-38C5-7C57DC63A753}"/>
              </a:ext>
            </a:extLst>
          </p:cNvPr>
          <p:cNvSpPr txBox="1"/>
          <p:nvPr/>
        </p:nvSpPr>
        <p:spPr>
          <a:xfrm>
            <a:off x="6736093" y="2177779"/>
            <a:ext cx="4878387" cy="3658374"/>
          </a:xfrm>
          <a:prstGeom prst="rect">
            <a:avLst/>
          </a:prstGeom>
          <a:noFill/>
        </p:spPr>
        <p:txBody>
          <a:bodyPr wrap="square" rtlCol="0">
            <a:spAutoFit/>
          </a:bodyPr>
          <a:lstStyle/>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Inserts a new record into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student_courses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linking the user to the course.</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Prevents duplicate enrollments.</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Queries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student_courses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and courses to display courses for the logged-in user.</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Dropping Courses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drop_course.php</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Deletes the selected course from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student_courses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removing the association.</a:t>
            </a:r>
          </a:p>
        </p:txBody>
      </p:sp>
    </p:spTree>
    <p:extLst>
      <p:ext uri="{BB962C8B-B14F-4D97-AF65-F5344CB8AC3E}">
        <p14:creationId xmlns:p14="http://schemas.microsoft.com/office/powerpoint/2010/main" val="29824860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EA369-4B09-A565-D93D-3D12BB5B7B3E}"/>
              </a:ext>
            </a:extLst>
          </p:cNvPr>
          <p:cNvSpPr>
            <a:spLocks noGrp="1"/>
          </p:cNvSpPr>
          <p:nvPr>
            <p:ph type="title"/>
          </p:nvPr>
        </p:nvSpPr>
        <p:spPr>
          <a:xfrm>
            <a:off x="1143001" y="422477"/>
            <a:ext cx="9905998" cy="1478570"/>
          </a:xfrm>
        </p:spPr>
        <p:txBody>
          <a:bodyPr/>
          <a:lstStyle/>
          <a:p>
            <a:pPr algn="ctr"/>
            <a:r>
              <a:rPr lang="en-US" dirty="0"/>
              <a:t>references</a:t>
            </a:r>
          </a:p>
        </p:txBody>
      </p:sp>
      <p:sp>
        <p:nvSpPr>
          <p:cNvPr id="3" name="Content Placeholder 2">
            <a:extLst>
              <a:ext uri="{FF2B5EF4-FFF2-40B4-BE49-F238E27FC236}">
                <a16:creationId xmlns:a16="http://schemas.microsoft.com/office/drawing/2014/main" id="{C9254A23-2C05-0D65-0F46-DB49D19C7EDD}"/>
              </a:ext>
            </a:extLst>
          </p:cNvPr>
          <p:cNvSpPr>
            <a:spLocks noGrp="1"/>
          </p:cNvSpPr>
          <p:nvPr>
            <p:ph idx="1"/>
          </p:nvPr>
        </p:nvSpPr>
        <p:spPr>
          <a:xfrm>
            <a:off x="821803" y="1851949"/>
            <a:ext cx="10857053" cy="4583574"/>
          </a:xfrm>
        </p:spPr>
        <p:txBody>
          <a:bodyPr>
            <a:normAutofit fontScale="77500" lnSpcReduction="20000"/>
          </a:bodyPr>
          <a:lstStyle/>
          <a:p>
            <a:pPr marL="0" marR="0" indent="-457200">
              <a:lnSpc>
                <a:spcPct val="107000"/>
              </a:lnSpc>
              <a:spcAft>
                <a:spcPts val="800"/>
              </a:spcAft>
              <a:buNone/>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Al-</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Fedaghi</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S. (2021). Model Multiplicity (UML) Versus Model Singularity in System Requirements and Design. IJCSNS International Journal of Computer Science and Network Security, VOL.21 No.4, April 2021.</a:t>
            </a:r>
          </a:p>
          <a:p>
            <a:pPr marL="0" marR="0" indent="-457200">
              <a:lnSpc>
                <a:spcPct val="107000"/>
              </a:lnSpc>
              <a:spcAft>
                <a:spcPts val="800"/>
              </a:spcAft>
              <a:buNone/>
            </a:pP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Darmawikarta</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D., &amp; Setiadi, M. (2014). SQL for MySQL : a beginner’s tutorial /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Djoni</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Darmawikarta</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book and cover designer, Mona Setiadi. Brainy Software Inc.</a:t>
            </a:r>
          </a:p>
          <a:p>
            <a:pPr marL="0" marR="0" indent="-457200">
              <a:lnSpc>
                <a:spcPct val="107000"/>
              </a:lnSpc>
              <a:spcAft>
                <a:spcPts val="800"/>
              </a:spcAft>
              <a:buNone/>
            </a:pP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Drusinsky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D., &amp; ProQuest (Firm). (2006). Modeling and verification using UML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statecharts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[electronic resource] : a working guide to reactive system design, runtime monitoring, and execution-based model checking / Doron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Drusinsky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Newnes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p>
          <a:p>
            <a:pPr marL="0" marR="0" indent="-457200">
              <a:lnSpc>
                <a:spcPct val="107000"/>
              </a:lnSpc>
              <a:spcAft>
                <a:spcPts val="800"/>
              </a:spcAft>
              <a:buNone/>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Jena, D., Kumari, A.,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Titoria</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J., Ankita,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Rathee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N., &amp; Kumar, B. (2023). Systematic Literature Review on Object Oriented Software Testing Techniques. 2023 International Conference on Innovative Data Communication Technologies and Application (ICIDCA), Innovative Data Communication Technologies and Application (ICIDCA), 2023 International Conference On, 327–333. https://doi.org/10.1109/ICIDCA56705.2023.10100236</a:t>
            </a:r>
          </a:p>
          <a:p>
            <a:pPr marL="0" marR="0" indent="-457200">
              <a:lnSpc>
                <a:spcPct val="107000"/>
              </a:lnSpc>
              <a:spcAft>
                <a:spcPts val="800"/>
              </a:spcAft>
              <a:buNone/>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Pettit, T. (2022). The MySQL workshop : a practical guide to working with data and managing databases with MySQL / Thomas Pettit and Scott Cosentino.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Packt</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Publishing.</a:t>
            </a:r>
          </a:p>
          <a:p>
            <a:pPr marL="0" marR="0" indent="-457200">
              <a:lnSpc>
                <a:spcPct val="107000"/>
              </a:lnSpc>
              <a:spcAft>
                <a:spcPts val="800"/>
              </a:spcAft>
              <a:buNone/>
            </a:pP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Sugiarti</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Y., Maulana, M. C., Az-</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zahra</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M., M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Anwas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E. O.,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Permatasari</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 D., &amp;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Iftitah</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K. N. (2024). The use of Software Testing Techniques in Software Development: Literature Review. 2024 12th International Conference on Cyber and IT Service Management (CITSM), Cyber and IT Service Management (CITSM), 2024 12th International Conference On, 1–5. https://doi.org/10.1109/CITSM64103.2024.10775739</a:t>
            </a:r>
          </a:p>
          <a:p>
            <a:pPr marL="0" marR="0" indent="-457200">
              <a:lnSpc>
                <a:spcPct val="107000"/>
              </a:lnSpc>
              <a:spcAft>
                <a:spcPts val="800"/>
              </a:spcAft>
              <a:buNone/>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Tsui, F., Karam, O., &amp; Bernal, B. (2018). Essentials of software engineering (4th ed.). Jones &amp; Bartlett Learning</a:t>
            </a:r>
          </a:p>
        </p:txBody>
      </p:sp>
    </p:spTree>
    <p:extLst>
      <p:ext uri="{BB962C8B-B14F-4D97-AF65-F5344CB8AC3E}">
        <p14:creationId xmlns:p14="http://schemas.microsoft.com/office/powerpoint/2010/main" val="32832638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143</TotalTime>
  <Words>889</Words>
  <Application>Microsoft Office PowerPoint</Application>
  <PresentationFormat>Widescreen</PresentationFormat>
  <Paragraphs>71</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Tw Cen MT</vt:lpstr>
      <vt:lpstr>Circuit</vt:lpstr>
      <vt:lpstr>WEEK 5 FINAL ASSIGNMENT</vt:lpstr>
      <vt:lpstr>Software requirements specifications (SRS) Document</vt:lpstr>
      <vt:lpstr>Uml design models</vt:lpstr>
      <vt:lpstr>DESIGN OF THE LOGIN PAGE</vt:lpstr>
      <vt:lpstr>DESIGN OF the registration page</vt:lpstr>
      <vt:lpstr>DESIGN OF THE LANDING PAGE</vt:lpstr>
      <vt:lpstr>DESIGN OF THE enrollment (part 1)</vt:lpstr>
      <vt:lpstr>DESIGN OF THE enrollment (part 2)</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Jacob Halperin</dc:creator>
  <cp:lastModifiedBy>Jacob Halperin</cp:lastModifiedBy>
  <cp:revision>7</cp:revision>
  <dcterms:created xsi:type="dcterms:W3CDTF">2025-03-04T00:41:49Z</dcterms:created>
  <dcterms:modified xsi:type="dcterms:W3CDTF">2025-03-05T03:38:55Z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